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1"/>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445" r:id="rId39"/>
    <p:sldId id="370" r:id="rId40"/>
    <p:sldId id="380" r:id="rId41"/>
    <p:sldId id="368" r:id="rId42"/>
    <p:sldId id="381" r:id="rId43"/>
    <p:sldId id="379" r:id="rId44"/>
    <p:sldId id="382" r:id="rId45"/>
    <p:sldId id="383" r:id="rId46"/>
    <p:sldId id="384" r:id="rId47"/>
    <p:sldId id="374" r:id="rId48"/>
    <p:sldId id="376" r:id="rId49"/>
    <p:sldId id="375" r:id="rId50"/>
    <p:sldId id="385" r:id="rId51"/>
    <p:sldId id="386" r:id="rId52"/>
    <p:sldId id="387" r:id="rId53"/>
    <p:sldId id="432" r:id="rId54"/>
    <p:sldId id="413" r:id="rId55"/>
    <p:sldId id="414" r:id="rId56"/>
    <p:sldId id="415" r:id="rId57"/>
    <p:sldId id="403" r:id="rId58"/>
    <p:sldId id="435" r:id="rId59"/>
    <p:sldId id="433" r:id="rId60"/>
    <p:sldId id="434" r:id="rId61"/>
    <p:sldId id="399" r:id="rId62"/>
    <p:sldId id="400" r:id="rId63"/>
    <p:sldId id="418" r:id="rId64"/>
    <p:sldId id="308" r:id="rId65"/>
    <p:sldId id="419" r:id="rId66"/>
    <p:sldId id="420" r:id="rId67"/>
    <p:sldId id="421" r:id="rId68"/>
    <p:sldId id="416" r:id="rId69"/>
    <p:sldId id="423" r:id="rId70"/>
    <p:sldId id="436" r:id="rId71"/>
    <p:sldId id="437" r:id="rId72"/>
    <p:sldId id="422" r:id="rId73"/>
    <p:sldId id="438" r:id="rId74"/>
    <p:sldId id="447" r:id="rId75"/>
    <p:sldId id="425" r:id="rId76"/>
    <p:sldId id="426" r:id="rId77"/>
    <p:sldId id="427" r:id="rId78"/>
    <p:sldId id="398" r:id="rId79"/>
    <p:sldId id="325" r:id="rId80"/>
    <p:sldId id="326" r:id="rId81"/>
    <p:sldId id="327" r:id="rId82"/>
    <p:sldId id="328" r:id="rId83"/>
    <p:sldId id="275" r:id="rId84"/>
    <p:sldId id="350" r:id="rId85"/>
    <p:sldId id="439" r:id="rId86"/>
    <p:sldId id="442" r:id="rId87"/>
    <p:sldId id="443" r:id="rId88"/>
    <p:sldId id="446" r:id="rId89"/>
    <p:sldId id="444" r:id="rId90"/>
  </p:sldIdLst>
  <p:sldSz cx="18288000" cy="10287000"/>
  <p:notesSz cx="6858000" cy="9144000"/>
  <p:embeddedFontLst>
    <p:embeddedFont>
      <p:font typeface="Calibri" panose="020F0502020204030204" pitchFamily="34" charset="0"/>
      <p:regular r:id="rId92"/>
      <p:bold r:id="rId93"/>
      <p:italic r:id="rId94"/>
      <p:boldItalic r:id="rId95"/>
    </p:embeddedFont>
    <p:embeddedFont>
      <p:font typeface="Cambria Math" panose="02040503050406030204" pitchFamily="18" charset="0"/>
      <p:regular r:id="rId96"/>
    </p:embeddedFont>
    <p:embeddedFont>
      <p:font typeface="Consolas" panose="020B0609020204030204" pitchFamily="49" charset="0"/>
      <p:regular r:id="rId97"/>
      <p:bold r:id="rId98"/>
      <p:italic r:id="rId99"/>
      <p:boldItalic r:id="rId100"/>
    </p:embeddedFont>
    <p:embeddedFont>
      <p:font typeface="Gidole" panose="02000503000000000000" pitchFamily="2"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445"/>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5"/>
            <p14:sldId id="433"/>
            <p14:sldId id="434"/>
            <p14:sldId id="399"/>
            <p14:sldId id="400"/>
            <p14:sldId id="418"/>
            <p14:sldId id="308"/>
            <p14:sldId id="419"/>
            <p14:sldId id="420"/>
            <p14:sldId id="421"/>
            <p14:sldId id="416"/>
            <p14:sldId id="423"/>
            <p14:sldId id="436"/>
            <p14:sldId id="437"/>
            <p14:sldId id="422"/>
            <p14:sldId id="438"/>
            <p14:sldId id="447"/>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 name="5. Bonus" id="{4238794E-C290-4CD2-B95A-44E25B378353}">
          <p14:sldIdLst>
            <p14:sldId id="439"/>
            <p14:sldId id="442"/>
            <p14:sldId id="443"/>
            <p14:sldId id="446"/>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6"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426"/>
    <a:srgbClr val="628EA9"/>
    <a:srgbClr val="645447"/>
    <a:srgbClr val="BAA783"/>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48" d="100"/>
          <a:sy n="48" d="100"/>
        </p:scale>
        <p:origin x="1090" y="5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9/11/2020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a:p>
            <a:endParaRPr lang="en-US" dirty="0"/>
          </a:p>
          <a:p>
            <a:r>
              <a:rPr lang="en-US" dirty="0"/>
              <a:t>Generally we use parametric tests because we are inferring some </a:t>
            </a:r>
            <a:r>
              <a:rPr lang="en-US" i="1" dirty="0"/>
              <a:t>parameter </a:t>
            </a:r>
            <a:r>
              <a:rPr lang="en-US" i="0" dirty="0"/>
              <a:t>of a population. Like with the t-test we are stating what we think the population is at 95% confidence.</a:t>
            </a:r>
          </a:p>
          <a:p>
            <a:endParaRPr lang="en-US" i="0" dirty="0"/>
          </a:p>
          <a:p>
            <a:r>
              <a:rPr lang="en-US" i="0" dirty="0"/>
              <a:t>With non-parametric, we are not making any assumptions about the population. All we are doing is comparing the signed-rank to make our best guess as to whether there is a difference in medians.</a:t>
            </a:r>
          </a:p>
          <a:p>
            <a:endParaRPr lang="en-US" i="0" dirty="0"/>
          </a:p>
          <a:p>
            <a:r>
              <a:rPr lang="en-US" dirty="0"/>
              <a:t>There is a tradeoff between these two styles of statistics. Parametric tests are more rigid but they also are more information-rich if we can mee those assumptions.</a:t>
            </a:r>
          </a:p>
          <a:p>
            <a:endParaRPr lang="en-US" dirty="0"/>
          </a:p>
          <a:p>
            <a:r>
              <a:rPr lang="en-US" dirty="0"/>
              <a:t>Nonparametric tests are flexible but they don’t tell us as much.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asking yourself why some of those datapoints show up </a:t>
            </a:r>
            <a:r>
              <a:rPr lang="en-US" i="1" dirty="0"/>
              <a:t>outside </a:t>
            </a:r>
            <a:r>
              <a:rPr lang="en-US" i="0" dirty="0"/>
              <a:t>of our box plot. These are considered outliers as they are 1.5 times our interquartile range. So let’s take a moment to do this math on our own in Excel.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521193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a:p>
            <a:endParaRPr lang="en-US" dirty="0"/>
          </a:p>
          <a:p>
            <a:r>
              <a:rPr lang="en-US" dirty="0"/>
              <a:t>Now when we plot our variables, we are going to always plot the </a:t>
            </a:r>
            <a:r>
              <a:rPr lang="en-US" i="1" dirty="0"/>
              <a:t>independent variable </a:t>
            </a:r>
            <a:r>
              <a:rPr lang="en-US" i="0" dirty="0"/>
              <a:t>on the left and the </a:t>
            </a:r>
            <a:r>
              <a:rPr lang="en-US" i="1" dirty="0"/>
              <a:t>dependent </a:t>
            </a:r>
            <a:r>
              <a:rPr lang="en-US" i="0" dirty="0"/>
              <a:t>on the right. Are you familiar with this concept? Let’s do the plotting and then come back to the importance here.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classic example of independent versus dependent variables is watering and plant growth. Our independent variable comes first, this is the thing controlled by the researcher, and does not affect the phenomenon of interest. So watering is our independent variable, it’s what we do to observe the results on plant growth.</a:t>
            </a:r>
          </a:p>
          <a:p>
            <a:endParaRPr lang="en-US" dirty="0"/>
          </a:p>
          <a:p>
            <a:r>
              <a:rPr lang="en-US" dirty="0"/>
              <a:t>Our hypothesis then would be that there is no effect of watering on plant growth – that’s our null. So that means our dependent variable </a:t>
            </a:r>
            <a:r>
              <a:rPr lang="en-US" i="1" dirty="0"/>
              <a:t>is </a:t>
            </a:r>
            <a:r>
              <a:rPr lang="en-US" i="0" dirty="0"/>
              <a:t>affected by the independent variable. That is how these work.</a:t>
            </a:r>
            <a:br>
              <a:rPr lang="en-US" i="0" dirty="0"/>
            </a:br>
            <a:br>
              <a:rPr lang="en-US" i="0" dirty="0"/>
            </a:br>
            <a:r>
              <a:rPr lang="en-US" i="0" dirty="0"/>
              <a:t>This is going to become very important here in a bit when we get into regression.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31330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dataset for this one, just think it through.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important not to misattribute causality. Remember that our independent variable is unaffected by the experiment and our dependent variable is affected by our independent variable. It sounds like ice cream and shark attacks fit that pattern. Ice cream consumption up, shark attacks up.</a:t>
            </a:r>
            <a:br>
              <a:rPr lang="en-US" dirty="0"/>
            </a:br>
            <a:br>
              <a:rPr lang="en-US" dirty="0"/>
            </a:br>
            <a:r>
              <a:rPr lang="en-US" dirty="0"/>
              <a:t>But does increased ice cream really lead to increase shark attacks, or are </a:t>
            </a:r>
            <a:r>
              <a:rPr lang="en-US" i="1" dirty="0"/>
              <a:t>both </a:t>
            </a:r>
            <a:r>
              <a:rPr lang="en-US" i="0" dirty="0"/>
              <a:t>influenced by rising temps?</a:t>
            </a:r>
            <a:br>
              <a:rPr lang="en-US" i="0" dirty="0"/>
            </a:br>
            <a:br>
              <a:rPr lang="en-US" i="0" dirty="0"/>
            </a:br>
            <a:r>
              <a:rPr lang="en-US" i="0" dirty="0"/>
              <a:t>This is called a </a:t>
            </a:r>
            <a:r>
              <a:rPr lang="en-US" i="1" dirty="0"/>
              <a:t>confounding </a:t>
            </a:r>
            <a:r>
              <a:rPr lang="en-US" i="0" dirty="0"/>
              <a:t>relationship, where it turns out </a:t>
            </a:r>
            <a:r>
              <a:rPr lang="en-US" i="1" dirty="0"/>
              <a:t>each </a:t>
            </a:r>
            <a:r>
              <a:rPr lang="en-US" i="0" dirty="0"/>
              <a:t>are dependent variables of the same IV, but we think it’s an IV/DV relationship.</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practice interpreting R-square.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r-square tells us what % of the variability in Y is explained by X.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3480469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477955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36145728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17190483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320721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255496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sv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0.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a:solidFill>
                  <a:srgbClr val="000000"/>
                </a:solidFill>
                <a:latin typeface="League Spartan Bold"/>
              </a:rPr>
              <a:t>INTERMEDIATE </a:t>
            </a: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full basement?</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a:p>
            <a:pPr marL="1943100" lvl="3" indent="-571500">
              <a:buFont typeface="Arial" panose="020B0604020202020204" pitchFamily="34" charset="0"/>
              <a:buChar char="•"/>
            </a:pPr>
            <a:r>
              <a:rPr lang="en-US" sz="3600" i="1" dirty="0">
                <a:latin typeface="Gidole" panose="020B0604020202020204" charset="0"/>
              </a:rPr>
              <a:t>Don’t forget about the demo notes!</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943100" lvl="3"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Multiply the </a:t>
            </a:r>
            <a:r>
              <a:rPr lang="en-US" sz="3600" i="1" dirty="0">
                <a:solidFill>
                  <a:srgbClr val="000000"/>
                </a:solidFill>
                <a:latin typeface="Gidole" panose="020B0604020202020204" charset="0"/>
                <a:ea typeface="Roboto Mono" pitchFamily="2" charset="0"/>
              </a:rPr>
              <a:t>rank </a:t>
            </a:r>
            <a:r>
              <a:rPr lang="en-US" sz="3600" dirty="0">
                <a:solidFill>
                  <a:srgbClr val="000000"/>
                </a:solidFill>
                <a:latin typeface="Gidole" panose="020B0604020202020204" charset="0"/>
                <a:ea typeface="Roboto Mono" pitchFamily="2" charset="0"/>
              </a:rPr>
              <a:t>of each observation by its </a:t>
            </a:r>
            <a:r>
              <a:rPr lang="en-US" sz="3600" i="1" dirty="0">
                <a:solidFill>
                  <a:srgbClr val="000000"/>
                </a:solidFill>
                <a:latin typeface="Gidole" panose="020B0604020202020204" charset="0"/>
                <a:ea typeface="Roboto Mono" pitchFamily="2" charset="0"/>
              </a:rPr>
              <a:t>sign</a:t>
            </a:r>
            <a:endParaRPr lang="en-US" sz="3600" dirty="0">
              <a:solidFill>
                <a:srgbClr val="000000"/>
              </a:solidFill>
              <a:latin typeface="Gidole" panose="020B0604020202020204" charset="0"/>
              <a:ea typeface="Roboto Mono" pitchFamily="2" charset="0"/>
            </a:endParaRP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Compare the sum of all positive versus negative ranks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If test statistic is </a:t>
            </a:r>
            <a:r>
              <a:rPr lang="en-US" sz="3600" i="1" dirty="0">
                <a:solidFill>
                  <a:srgbClr val="000000"/>
                </a:solidFill>
                <a:latin typeface="Gidole" panose="020B0604020202020204" charset="0"/>
                <a:ea typeface="Roboto Mono" pitchFamily="2" charset="0"/>
              </a:rPr>
              <a:t>less than </a:t>
            </a:r>
            <a:r>
              <a:rPr lang="en-US" sz="3600" dirty="0">
                <a:solidFill>
                  <a:srgbClr val="000000"/>
                </a:solidFill>
                <a:latin typeface="Gidole" panose="020B0604020202020204" charset="0"/>
                <a:ea typeface="Roboto Mono" pitchFamily="2" charset="0"/>
              </a:rPr>
              <a:t>critical value, we reject the null</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922574"/>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outliers.xlsx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makes an outlier, </a:t>
            </a:r>
            <a:r>
              <a:rPr lang="en-US" sz="3600">
                <a:solidFill>
                  <a:srgbClr val="000000"/>
                </a:solidFill>
                <a:latin typeface="Gidole" panose="02000503000000000000" pitchFamily="2" charset="0"/>
                <a:ea typeface="Roboto Mono" pitchFamily="2" charset="0"/>
              </a:rPr>
              <a:t>an outlier? </a:t>
            </a:r>
            <a:endParaRPr lang="en-US" sz="3600" dirty="0">
              <a:solidFill>
                <a:srgbClr val="000000"/>
              </a:solidFill>
              <a:latin typeface="Consolas" panose="020B0609020204030204" pitchFamily="49" charset="0"/>
              <a:ea typeface="Roboto Mono" pitchFamily="2" charset="0"/>
            </a:endParaRP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72620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4033439592"/>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(linear)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p>
          <a:p>
            <a:pPr marL="1943100" lvl="3" indent="-571500">
              <a:buFont typeface="Arial" panose="020B0604020202020204" pitchFamily="34" charset="0"/>
              <a:buChar char="•"/>
            </a:pPr>
            <a:r>
              <a:rPr lang="en-US" sz="3600" dirty="0">
                <a:latin typeface="Gidole" panose="020B0604020202020204" charset="0"/>
              </a:rPr>
              <a:t>X-axis: </a:t>
            </a:r>
            <a:r>
              <a:rPr lang="en-US" sz="3600" i="1" dirty="0">
                <a:latin typeface="Gidole" panose="020B0604020202020204" charset="0"/>
              </a:rPr>
              <a:t>independent variable</a:t>
            </a:r>
            <a:endParaRPr lang="en-US" sz="3600" dirty="0">
              <a:latin typeface="Gidole" panose="020B0604020202020204" charset="0"/>
            </a:endParaRPr>
          </a:p>
          <a:p>
            <a:pPr marL="1943100" lvl="3" indent="-571500">
              <a:buFont typeface="Arial" panose="020B0604020202020204" pitchFamily="34" charset="0"/>
              <a:buChar char="•"/>
            </a:pPr>
            <a:r>
              <a:rPr lang="en-US" sz="3600" dirty="0">
                <a:latin typeface="Gidole" panose="020B0604020202020204" charset="0"/>
              </a:rPr>
              <a:t>Y-axis: </a:t>
            </a:r>
            <a:r>
              <a:rPr lang="en-US" sz="3600" i="1" dirty="0">
                <a:latin typeface="Gidole" panose="020B0604020202020204" charset="0"/>
              </a:rPr>
              <a:t>dependent variable </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27533"/>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4101" y="2933700"/>
            <a:ext cx="6096000" cy="6096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82400" y="3238500"/>
            <a:ext cx="5417155" cy="5417155"/>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7848600" y="5947077"/>
            <a:ext cx="41148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2151108" y="8801100"/>
            <a:ext cx="5052141" cy="954107"/>
          </a:xfrm>
          <a:prstGeom prst="rect">
            <a:avLst/>
          </a:prstGeom>
          <a:noFill/>
        </p:spPr>
        <p:txBody>
          <a:bodyPr wrap="square" rtlCol="0">
            <a:spAutoFit/>
          </a:bodyPr>
          <a:lstStyle/>
          <a:p>
            <a:r>
              <a:rPr lang="en-US" sz="2800" b="1" dirty="0">
                <a:latin typeface="Gidole" panose="02000503000000000000" pitchFamily="50" charset="0"/>
              </a:rPr>
              <a:t>Independent variable:</a:t>
            </a:r>
          </a:p>
          <a:p>
            <a:r>
              <a:rPr lang="en-US" sz="2800" b="1" dirty="0">
                <a:latin typeface="Gidole" panose="02000503000000000000" pitchFamily="50" charset="0"/>
              </a:rPr>
              <a:t>Controlled as part of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12207159" y="8788201"/>
            <a:ext cx="5052141" cy="1384995"/>
          </a:xfrm>
          <a:prstGeom prst="rect">
            <a:avLst/>
          </a:prstGeom>
          <a:noFill/>
        </p:spPr>
        <p:txBody>
          <a:bodyPr wrap="square" rtlCol="0">
            <a:spAutoFit/>
          </a:bodyPr>
          <a:lstStyle/>
          <a:p>
            <a:r>
              <a:rPr lang="en-US" sz="2800" b="1" dirty="0">
                <a:latin typeface="Gidole" panose="02000503000000000000" pitchFamily="50" charset="0"/>
              </a:rPr>
              <a:t>Dependent variable: </a:t>
            </a:r>
          </a:p>
          <a:p>
            <a:r>
              <a:rPr lang="en-US" sz="2800"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1150497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88648" y="2038458"/>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pic>
        <p:nvPicPr>
          <p:cNvPr id="15" name="Picture 14">
            <a:extLst>
              <a:ext uri="{FF2B5EF4-FFF2-40B4-BE49-F238E27FC236}">
                <a16:creationId xmlns:a16="http://schemas.microsoft.com/office/drawing/2014/main" id="{25BE5177-5282-4860-BD2F-EBB1B386F180}"/>
              </a:ext>
            </a:extLst>
          </p:cNvPr>
          <p:cNvPicPr>
            <a:picLocks noChangeAspect="1"/>
          </p:cNvPicPr>
          <p:nvPr/>
        </p:nvPicPr>
        <p:blipFill>
          <a:blip r:embed="rId4"/>
          <a:stretch>
            <a:fillRect/>
          </a:stretch>
        </p:blipFill>
        <p:spPr>
          <a:xfrm>
            <a:off x="2362199" y="5187518"/>
            <a:ext cx="7152275" cy="4298974"/>
          </a:xfrm>
          <a:prstGeom prst="rect">
            <a:avLst/>
          </a:prstGeom>
        </p:spPr>
      </p:pic>
      <p:pic>
        <p:nvPicPr>
          <p:cNvPr id="17" name="Picture 16">
            <a:extLst>
              <a:ext uri="{FF2B5EF4-FFF2-40B4-BE49-F238E27FC236}">
                <a16:creationId xmlns:a16="http://schemas.microsoft.com/office/drawing/2014/main" id="{2DCABFE0-5A3C-4A8C-B3C2-841C7C690465}"/>
              </a:ext>
            </a:extLst>
          </p:cNvPr>
          <p:cNvPicPr>
            <a:picLocks noChangeAspect="1"/>
          </p:cNvPicPr>
          <p:nvPr/>
        </p:nvPicPr>
        <p:blipFill>
          <a:blip r:embed="rId5"/>
          <a:stretch>
            <a:fillRect/>
          </a:stretch>
        </p:blipFill>
        <p:spPr>
          <a:xfrm>
            <a:off x="9448653" y="5187518"/>
            <a:ext cx="7152274" cy="4298974"/>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weight (X) and displacement (Y)?</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535205" cy="3323987"/>
          </a:xfrm>
          <a:prstGeom prst="rect">
            <a:avLst/>
          </a:prstGeom>
        </p:spPr>
        <p:txBody>
          <a:bodyPr wrap="square" lIns="0" tIns="0" rIns="0" bIns="0" rtlCol="0" anchor="t">
            <a:spAutoFit/>
          </a:bodyPr>
          <a:lstStyle/>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943100" lvl="3"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Do ice cream cones influence shark attacks?</a:t>
            </a:r>
            <a:endParaRPr lang="en-US" sz="36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914400" y="191346"/>
            <a:ext cx="15174006" cy="2360133"/>
          </a:xfrm>
          <a:prstGeom prst="rect">
            <a:avLst/>
          </a:prstGeom>
        </p:spPr>
        <p:txBody>
          <a:bodyPr wrap="square" lIns="0" tIns="0" rIns="0" bIns="0" rtlCol="0" anchor="t">
            <a:spAutoFit/>
          </a:bodyPr>
          <a:lstStyle/>
          <a:p>
            <a:pPr>
              <a:lnSpc>
                <a:spcPct val="150000"/>
              </a:lnSpc>
              <a:spcBef>
                <a:spcPct val="0"/>
              </a:spcBef>
            </a:pPr>
            <a:r>
              <a:rPr lang="en-US" sz="54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800" y="4942393"/>
            <a:ext cx="2286000" cy="2286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10200" y="4942394"/>
            <a:ext cx="2285999" cy="2285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2514600" y="5981700"/>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5406" y="3390900"/>
            <a:ext cx="2286000" cy="2286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4945406" y="7429500"/>
            <a:ext cx="2285999" cy="2285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12906312" y="5219369"/>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12553630" y="7028482"/>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9800" y="4301793"/>
            <a:ext cx="3505200" cy="35052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What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52202022"/>
              </p:ext>
            </p:extLst>
          </p:nvPr>
        </p:nvGraphicFramePr>
        <p:xfrm>
          <a:off x="2057400" y="2857500"/>
          <a:ext cx="15240000" cy="518160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2057400" y="2857500"/>
          <a:ext cx="15240000" cy="522732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r>
                        <a:rPr lang="en-US" sz="4000" dirty="0">
                          <a:solidFill>
                            <a:schemeClr val="tx1">
                              <a:lumMod val="95000"/>
                              <a:lumOff val="5000"/>
                            </a:schemeClr>
                          </a:solidFill>
                          <a:latin typeface="Gidole" panose="02000503000000000000" pitchFamily="2" charset="0"/>
                        </a:rPr>
                        <a:t>5% of the variability in Y is explained by X</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r>
                        <a:rPr lang="en-US" sz="4000" dirty="0">
                          <a:solidFill>
                            <a:schemeClr val="tx1">
                              <a:lumMod val="95000"/>
                              <a:lumOff val="5000"/>
                            </a:schemeClr>
                          </a:solidFill>
                          <a:latin typeface="Gidole" panose="02000503000000000000" pitchFamily="2" charset="0"/>
                        </a:rPr>
                        <a:t>66% of the variability in Y is explained by X</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r>
                        <a:rPr lang="en-US" sz="4000" dirty="0">
                          <a:solidFill>
                            <a:schemeClr val="tx1">
                              <a:lumMod val="95000"/>
                              <a:lumOff val="5000"/>
                            </a:schemeClr>
                          </a:solidFill>
                          <a:latin typeface="Gidole" panose="02000503000000000000" pitchFamily="2" charset="0"/>
                        </a:rPr>
                        <a:t>92% of the variability in Y is explained by X</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3138979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m:t>
                      </m:r>
                      <m:r>
                        <a:rPr lang="en-US" sz="8800" b="1" i="1" smtClean="0">
                          <a:solidFill>
                            <a:schemeClr val="tx2">
                              <a:lumMod val="60000"/>
                              <a:lumOff val="40000"/>
                            </a:schemeClr>
                          </a:solidFill>
                          <a:latin typeface="Cambria Math" panose="02040503050406030204" pitchFamily="18" charset="0"/>
                        </a:rPr>
                        <m:t>𝟒</m:t>
                      </m:r>
                    </m:oMath>
                  </m:oMathPara>
                </a14:m>
                <a:endParaRPr lang="en-US" sz="8800" b="1"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m:t>
                      </m:r>
                      <m:r>
                        <a:rPr lang="en-US" sz="8800" b="0" i="1" smtClean="0">
                          <a:latin typeface="Cambria Math" panose="02040503050406030204" pitchFamily="18" charset="0"/>
                        </a:rPr>
                        <m:t>2</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BONUS</a:t>
            </a:r>
          </a:p>
        </p:txBody>
      </p:sp>
    </p:spTree>
    <p:extLst>
      <p:ext uri="{BB962C8B-B14F-4D97-AF65-F5344CB8AC3E}">
        <p14:creationId xmlns:p14="http://schemas.microsoft.com/office/powerpoint/2010/main" val="35474315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7096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CAPSTONE</a:t>
            </a:r>
          </a:p>
        </p:txBody>
      </p:sp>
      <p:sp>
        <p:nvSpPr>
          <p:cNvPr id="10" name="TextBox 10"/>
          <p:cNvSpPr txBox="1"/>
          <p:nvPr/>
        </p:nvSpPr>
        <p:spPr>
          <a:xfrm>
            <a:off x="1208994" y="1720934"/>
            <a:ext cx="14869206" cy="8309967"/>
          </a:xfrm>
          <a:prstGeom prst="rect">
            <a:avLst/>
          </a:prstGeom>
        </p:spPr>
        <p:txBody>
          <a:bodyPr wrap="square" lIns="0" tIns="0" rIns="0" bIns="0" rtlCol="0" anchor="t">
            <a:spAutoFit/>
          </a:bodyPr>
          <a:lstStyle/>
          <a:p>
            <a:pPr lvl="2"/>
            <a:r>
              <a:rPr lang="en-US" sz="3600" dirty="0">
                <a:solidFill>
                  <a:srgbClr val="000000"/>
                </a:solidFill>
                <a:latin typeface="Gidole" panose="02000503000000000000" pitchFamily="50" charset="0"/>
                <a:ea typeface="Roboto Mono" pitchFamily="2" charset="0"/>
              </a:rPr>
              <a:t>File: </a:t>
            </a:r>
            <a:r>
              <a:rPr lang="en-US" sz="3600" dirty="0">
                <a:solidFill>
                  <a:srgbClr val="000000"/>
                </a:solidFill>
                <a:latin typeface="Consolas" panose="020B0609020204030204" pitchFamily="49" charset="0"/>
                <a:ea typeface="Roboto Mono" pitchFamily="2" charset="0"/>
              </a:rPr>
              <a:t>capstone.xlsx</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err="1">
                <a:solidFill>
                  <a:srgbClr val="000000"/>
                </a:solidFill>
                <a:latin typeface="Consolas" panose="020B0609020204030204" pitchFamily="49" charset="0"/>
                <a:ea typeface="Roboto Mono" pitchFamily="2" charset="0"/>
              </a:rPr>
              <a:t>hdma</a:t>
            </a:r>
            <a:r>
              <a:rPr lang="en-US" sz="3600" dirty="0">
                <a:solidFill>
                  <a:srgbClr val="000000"/>
                </a:solidFill>
                <a:latin typeface="Gidole" panose="02000503000000000000" pitchFamily="50" charset="0"/>
                <a:ea typeface="Roboto Mono" pitchFamily="2" charset="0"/>
              </a:rPr>
              <a:t> dataset:</a:t>
            </a:r>
          </a:p>
          <a:p>
            <a:pPr lvl="2"/>
            <a:endParaRPr lang="en-US" sz="3600" dirty="0">
              <a:solidFill>
                <a:srgbClr val="000000"/>
              </a:solidFill>
              <a:latin typeface="Gidole" panose="02000503000000000000" pitchFamily="50" charset="0"/>
              <a:ea typeface="Roboto Mono" pitchFamily="2" charset="0"/>
            </a:endParaRP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relationship between a public bad credit rating (</a:t>
            </a:r>
            <a:r>
              <a:rPr lang="en-US" sz="3600" dirty="0" err="1">
                <a:solidFill>
                  <a:srgbClr val="000000"/>
                </a:solidFill>
                <a:latin typeface="Consolas" panose="020B0609020204030204" pitchFamily="49" charset="0"/>
                <a:ea typeface="Roboto Mono" pitchFamily="2" charset="0"/>
              </a:rPr>
              <a:t>pbcr</a:t>
            </a:r>
            <a:r>
              <a:rPr lang="en-US" sz="3600" dirty="0">
                <a:solidFill>
                  <a:srgbClr val="000000"/>
                </a:solidFill>
                <a:latin typeface="Gidole" panose="02000503000000000000" pitchFamily="50" charset="0"/>
                <a:ea typeface="Roboto Mono" pitchFamily="2" charset="0"/>
              </a:rPr>
              <a:t>) and being denied a mortgage application (</a:t>
            </a:r>
            <a:r>
              <a:rPr lang="en-US" sz="3600" dirty="0">
                <a:solidFill>
                  <a:srgbClr val="000000"/>
                </a:solidFill>
                <a:latin typeface="Consolas" panose="020B0609020204030204" pitchFamily="49" charset="0"/>
                <a:ea typeface="Roboto Mono" pitchFamily="2" charset="0"/>
              </a:rPr>
              <a:t>deny</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difference in average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across mortgage credit score levels (</a:t>
            </a:r>
            <a:r>
              <a:rPr lang="en-US" sz="3600" dirty="0" err="1">
                <a:solidFill>
                  <a:srgbClr val="000000"/>
                </a:solidFill>
                <a:latin typeface="Consolas" panose="020B0609020204030204" pitchFamily="49" charset="0"/>
                <a:ea typeface="Roboto Mono" pitchFamily="2" charset="0"/>
              </a:rPr>
              <a:t>mcs</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significant relationship of loan-value ratio (</a:t>
            </a:r>
            <a:r>
              <a:rPr lang="en-US" sz="3600" dirty="0" err="1">
                <a:solidFill>
                  <a:srgbClr val="000000"/>
                </a:solidFill>
                <a:latin typeface="Consolas" panose="020B0609020204030204" pitchFamily="49" charset="0"/>
                <a:ea typeface="Roboto Mono" pitchFamily="2" charset="0"/>
              </a:rPr>
              <a:t>lvr</a:t>
            </a:r>
            <a:r>
              <a:rPr lang="en-US" sz="3600" dirty="0">
                <a:solidFill>
                  <a:srgbClr val="000000"/>
                </a:solidFill>
                <a:latin typeface="Consolas" panose="020B0609020204030204" pitchFamily="49" charset="0"/>
                <a:ea typeface="Roboto Mono" pitchFamily="2" charset="0"/>
              </a:rPr>
              <a:t>)</a:t>
            </a:r>
            <a:r>
              <a:rPr lang="en-US" sz="3600" dirty="0">
                <a:solidFill>
                  <a:srgbClr val="000000"/>
                </a:solidFill>
                <a:latin typeface="Gidole" panose="02000503000000000000" pitchFamily="50" charset="0"/>
                <a:ea typeface="Roboto Mono" pitchFamily="2" charset="0"/>
              </a:rPr>
              <a:t> on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a:solidFill>
                  <a:srgbClr val="000000"/>
                </a:solidFill>
                <a:latin typeface="Consolas" panose="020B0609020204030204" pitchFamily="49" charset="0"/>
                <a:ea typeface="Roboto Mono" pitchFamily="2" charset="0"/>
              </a:rPr>
              <a:t>ais</a:t>
            </a:r>
            <a:r>
              <a:rPr lang="en-US" sz="3600" dirty="0">
                <a:solidFill>
                  <a:srgbClr val="000000"/>
                </a:solidFill>
                <a:latin typeface="Gidole" panose="02000503000000000000" pitchFamily="50" charset="0"/>
                <a:ea typeface="Roboto Mono" pitchFamily="2" charset="0"/>
              </a:rPr>
              <a:t> dataset:</a:t>
            </a:r>
          </a:p>
          <a:p>
            <a:pPr lvl="2"/>
            <a:r>
              <a:rPr lang="en-US" sz="3600" dirty="0">
                <a:solidFill>
                  <a:srgbClr val="000000"/>
                </a:solidFill>
                <a:latin typeface="Gidole" panose="02000503000000000000" pitchFamily="50" charset="0"/>
                <a:ea typeface="Roboto Mono" pitchFamily="2" charset="0"/>
              </a:rPr>
              <a:t>4. Is there a significant relationship of </a:t>
            </a:r>
            <a:r>
              <a:rPr lang="en-US" sz="3600" dirty="0" err="1">
                <a:solidFill>
                  <a:srgbClr val="000000"/>
                </a:solidFill>
                <a:latin typeface="Gidole" panose="02000503000000000000" pitchFamily="50" charset="0"/>
                <a:ea typeface="Roboto Mono" pitchFamily="2" charset="0"/>
              </a:rPr>
              <a:t>hemaglobin</a:t>
            </a:r>
            <a:r>
              <a:rPr lang="en-US" sz="3600" dirty="0">
                <a:solidFill>
                  <a:srgbClr val="000000"/>
                </a:solidFill>
                <a:latin typeface="Gidole" panose="02000503000000000000" pitchFamily="50" charset="0"/>
                <a:ea typeface="Roboto Mono" pitchFamily="2" charset="0"/>
              </a:rPr>
              <a:t> </a:t>
            </a:r>
            <a:r>
              <a:rPr lang="en-US" sz="3600" dirty="0" err="1">
                <a:solidFill>
                  <a:srgbClr val="000000"/>
                </a:solidFill>
                <a:latin typeface="Gidole" panose="02000503000000000000" pitchFamily="50" charset="0"/>
                <a:ea typeface="Roboto Mono" pitchFamily="2" charset="0"/>
              </a:rPr>
              <a:t>concenration</a:t>
            </a:r>
            <a:r>
              <a:rPr lang="en-US" sz="3600" dirty="0">
                <a:solidFill>
                  <a:srgbClr val="000000"/>
                </a:solidFill>
                <a:latin typeface="Gidole" panose="02000503000000000000" pitchFamily="50" charset="0"/>
                <a:ea typeface="Roboto Mono" pitchFamily="2" charset="0"/>
              </a:rPr>
              <a:t> (hg) on hematocrit (</a:t>
            </a:r>
            <a:r>
              <a:rPr lang="en-US" sz="3600" dirty="0" err="1">
                <a:solidFill>
                  <a:srgbClr val="000000"/>
                </a:solidFill>
                <a:latin typeface="Gidole" panose="02000503000000000000" pitchFamily="50" charset="0"/>
                <a:ea typeface="Roboto Mono" pitchFamily="2" charset="0"/>
              </a:rPr>
              <a:t>hc</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endParaRPr lang="en-US" sz="3600" dirty="0">
              <a:latin typeface="Gidole" panose="020B0604020202020204" charset="0"/>
            </a:endParaRPr>
          </a:p>
        </p:txBody>
      </p:sp>
    </p:spTree>
    <p:extLst>
      <p:ext uri="{BB962C8B-B14F-4D97-AF65-F5344CB8AC3E}">
        <p14:creationId xmlns:p14="http://schemas.microsoft.com/office/powerpoint/2010/main" val="1107265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p:sp>
        <p:nvSpPr>
          <p:cNvPr id="7" name="TextBox 6">
            <a:extLst>
              <a:ext uri="{FF2B5EF4-FFF2-40B4-BE49-F238E27FC236}">
                <a16:creationId xmlns:a16="http://schemas.microsoft.com/office/drawing/2014/main" id="{62DB2139-34A0-4A8A-9C34-2DB993FF7859}"/>
              </a:ext>
            </a:extLst>
          </p:cNvPr>
          <p:cNvSpPr txBox="1"/>
          <p:nvPr/>
        </p:nvSpPr>
        <p:spPr>
          <a:xfrm>
            <a:off x="990600" y="3238500"/>
            <a:ext cx="16383000" cy="3416320"/>
          </a:xfrm>
          <a:prstGeom prst="rect">
            <a:avLst/>
          </a:prstGeom>
          <a:noFill/>
        </p:spPr>
        <p:txBody>
          <a:bodyPr wrap="square" rtlCol="0">
            <a:spAutoFit/>
          </a:bodyPr>
          <a:lstStyle/>
          <a:p>
            <a:r>
              <a:rPr lang="en-US" sz="5400" dirty="0">
                <a:latin typeface="Gidole" panose="02000503000000000000" pitchFamily="50" charset="0"/>
              </a:rPr>
              <a:t>Ho: The correlation coefficient between these two variables equals zero.</a:t>
            </a:r>
          </a:p>
          <a:p>
            <a:r>
              <a:rPr lang="en-US" sz="5400" dirty="0">
                <a:latin typeface="Gidole" panose="02000503000000000000" pitchFamily="50" charset="0"/>
              </a:rPr>
              <a:t>Ha: The correlation coefficient between these two variables does not equal zero.</a:t>
            </a:r>
          </a:p>
        </p:txBody>
      </p:sp>
    </p:spTree>
    <p:extLst>
      <p:ext uri="{BB962C8B-B14F-4D97-AF65-F5344CB8AC3E}">
        <p14:creationId xmlns:p14="http://schemas.microsoft.com/office/powerpoint/2010/main" val="131226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DB2139-34A0-4A8A-9C34-2DB993FF7859}"/>
                  </a:ext>
                </a:extLst>
              </p:cNvPr>
              <p:cNvSpPr txBox="1"/>
              <p:nvPr/>
            </p:nvSpPr>
            <p:spPr>
              <a:xfrm>
                <a:off x="5658282" y="3012135"/>
                <a:ext cx="7428635" cy="26303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f>
                        <m:fPr>
                          <m:ctrlPr>
                            <a:rPr lang="en-US" sz="7200" i="1" smtClean="0">
                              <a:latin typeface="Cambria Math" panose="02040503050406030204" pitchFamily="18" charset="0"/>
                            </a:rPr>
                          </m:ctrlPr>
                        </m:fPr>
                        <m:num>
                          <m:r>
                            <a:rPr lang="en-US" sz="7200" b="0" i="1" smtClean="0">
                              <a:latin typeface="Cambria Math" panose="02040503050406030204" pitchFamily="18" charset="0"/>
                            </a:rPr>
                            <m:t>𝑟</m:t>
                          </m:r>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𝑛</m:t>
                              </m:r>
                              <m:r>
                                <a:rPr lang="en-US" sz="7200" b="0" i="1" smtClean="0">
                                  <a:latin typeface="Cambria Math" panose="02040503050406030204" pitchFamily="18" charset="0"/>
                                </a:rPr>
                                <m:t>−2</m:t>
                              </m:r>
                            </m:e>
                          </m:rad>
                        </m:num>
                        <m:den>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1−</m:t>
                              </m:r>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𝑟</m:t>
                                  </m:r>
                                </m:e>
                                <m:sup>
                                  <m:r>
                                    <a:rPr lang="en-US" sz="7200" b="0" i="1" smtClean="0">
                                      <a:latin typeface="Cambria Math" panose="02040503050406030204" pitchFamily="18" charset="0"/>
                                    </a:rPr>
                                    <m:t>2</m:t>
                                  </m:r>
                                </m:sup>
                              </m:sSup>
                            </m:e>
                          </m:rad>
                        </m:den>
                      </m:f>
                    </m:oMath>
                  </m:oMathPara>
                </a14:m>
                <a:endParaRPr lang="en-US" sz="6600" dirty="0">
                  <a:latin typeface="Gidole" panose="02000503000000000000" pitchFamily="50" charset="0"/>
                </a:endParaRPr>
              </a:p>
            </p:txBody>
          </p:sp>
        </mc:Choice>
        <mc:Fallback xmlns="">
          <p:sp>
            <p:nvSpPr>
              <p:cNvPr id="7" name="TextBox 6">
                <a:extLst>
                  <a:ext uri="{FF2B5EF4-FFF2-40B4-BE49-F238E27FC236}">
                    <a16:creationId xmlns:a16="http://schemas.microsoft.com/office/drawing/2014/main" id="{62DB2139-34A0-4A8A-9C34-2DB993FF7859}"/>
                  </a:ext>
                </a:extLst>
              </p:cNvPr>
              <p:cNvSpPr txBox="1">
                <a:spLocks noRot="1" noChangeAspect="1" noMove="1" noResize="1" noEditPoints="1" noAdjustHandles="1" noChangeArrowheads="1" noChangeShapeType="1" noTextEdit="1"/>
              </p:cNvSpPr>
              <p:nvPr/>
            </p:nvSpPr>
            <p:spPr>
              <a:xfrm>
                <a:off x="5658282" y="3012135"/>
                <a:ext cx="7428635" cy="26303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7D55A1-390B-4C61-BB7D-92106E4FC478}"/>
                  </a:ext>
                </a:extLst>
              </p:cNvPr>
              <p:cNvSpPr txBox="1"/>
              <p:nvPr/>
            </p:nvSpPr>
            <p:spPr>
              <a:xfrm>
                <a:off x="6705600" y="6067424"/>
                <a:ext cx="7768046" cy="1754326"/>
              </a:xfrm>
              <a:prstGeom prst="rect">
                <a:avLst/>
              </a:prstGeom>
              <a:noFill/>
            </p:spPr>
            <p:txBody>
              <a:bodyPr wrap="square" rtlCol="0">
                <a:spAutoFit/>
              </a:bodyPr>
              <a:lstStyle/>
              <a:p>
                <a14:m>
                  <m:oMath xmlns:m="http://schemas.openxmlformats.org/officeDocument/2006/math">
                    <m:r>
                      <a:rPr lang="en-US" sz="5400" b="0" i="1" smtClean="0">
                        <a:latin typeface="Cambria Math" panose="02040503050406030204" pitchFamily="18" charset="0"/>
                      </a:rPr>
                      <m:t>𝑟</m:t>
                    </m:r>
                    <m:r>
                      <a:rPr lang="en-US" sz="5400" b="0" i="1" smtClean="0">
                        <a:latin typeface="Cambria Math" panose="02040503050406030204" pitchFamily="18" charset="0"/>
                      </a:rPr>
                      <m:t>=</m:t>
                    </m:r>
                  </m:oMath>
                </a14:m>
                <a:r>
                  <a:rPr lang="en-US" sz="5400" dirty="0">
                    <a:latin typeface="Gidole" panose="02000503000000000000" pitchFamily="50" charset="0"/>
                  </a:rPr>
                  <a:t> correlation coefficient</a:t>
                </a:r>
              </a:p>
              <a:p>
                <a14:m>
                  <m:oMath xmlns:m="http://schemas.openxmlformats.org/officeDocument/2006/math">
                    <m:r>
                      <a:rPr lang="en-US" sz="5400" b="0" i="1" smtClean="0">
                        <a:latin typeface="Cambria Math" panose="02040503050406030204" pitchFamily="18" charset="0"/>
                      </a:rPr>
                      <m:t>𝑛</m:t>
                    </m:r>
                    <m:r>
                      <a:rPr lang="en-US" sz="5400" b="0" i="1" smtClean="0">
                        <a:latin typeface="Cambria Math" panose="02040503050406030204" pitchFamily="18" charset="0"/>
                      </a:rPr>
                      <m:t>=</m:t>
                    </m:r>
                  </m:oMath>
                </a14:m>
                <a:r>
                  <a:rPr lang="en-US" sz="5400" dirty="0">
                    <a:latin typeface="Gidole" panose="02000503000000000000" pitchFamily="50" charset="0"/>
                  </a:rPr>
                  <a:t> sample size</a:t>
                </a:r>
              </a:p>
            </p:txBody>
          </p:sp>
        </mc:Choice>
        <mc:Fallback xmlns="">
          <p:sp>
            <p:nvSpPr>
              <p:cNvPr id="9" name="TextBox 8">
                <a:extLst>
                  <a:ext uri="{FF2B5EF4-FFF2-40B4-BE49-F238E27FC236}">
                    <a16:creationId xmlns:a16="http://schemas.microsoft.com/office/drawing/2014/main" id="{947D55A1-390B-4C61-BB7D-92106E4FC478}"/>
                  </a:ext>
                </a:extLst>
              </p:cNvPr>
              <p:cNvSpPr txBox="1">
                <a:spLocks noRot="1" noChangeAspect="1" noMove="1" noResize="1" noEditPoints="1" noAdjustHandles="1" noChangeArrowheads="1" noChangeShapeType="1" noTextEdit="1"/>
              </p:cNvSpPr>
              <p:nvPr/>
            </p:nvSpPr>
            <p:spPr>
              <a:xfrm>
                <a:off x="6705600" y="6067424"/>
                <a:ext cx="7768046" cy="1754326"/>
              </a:xfrm>
              <a:prstGeom prst="rect">
                <a:avLst/>
              </a:prstGeom>
              <a:blipFill>
                <a:blip r:embed="rId5"/>
                <a:stretch>
                  <a:fillRect t="-9722" b="-2013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83425A-4E02-4AA1-A9D3-9A005010C6CA}"/>
              </a:ext>
            </a:extLst>
          </p:cNvPr>
          <p:cNvSpPr txBox="1"/>
          <p:nvPr/>
        </p:nvSpPr>
        <p:spPr>
          <a:xfrm>
            <a:off x="5101046" y="8230545"/>
            <a:ext cx="9372600" cy="1446550"/>
          </a:xfrm>
          <a:prstGeom prst="rect">
            <a:avLst/>
          </a:prstGeom>
          <a:noFill/>
        </p:spPr>
        <p:txBody>
          <a:bodyPr wrap="square" rtlCol="0">
            <a:spAutoFit/>
          </a:bodyPr>
          <a:lstStyle/>
          <a:p>
            <a:pPr algn="ctr"/>
            <a:r>
              <a:rPr lang="en-US" sz="4400" dirty="0">
                <a:latin typeface="Gidole" panose="02000503000000000000" pitchFamily="50" charset="0"/>
              </a:rPr>
              <a:t>If abs(test statistic) &gt; critical value, reject the null</a:t>
            </a:r>
          </a:p>
        </p:txBody>
      </p:sp>
    </p:spTree>
    <p:extLst>
      <p:ext uri="{BB962C8B-B14F-4D97-AF65-F5344CB8AC3E}">
        <p14:creationId xmlns:p14="http://schemas.microsoft.com/office/powerpoint/2010/main" val="1618701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Correlation-significance.xlsx</a:t>
            </a:r>
          </a:p>
          <a:p>
            <a:pPr marL="1485900" lvl="2" indent="-571500">
              <a:buFont typeface="Arial" panose="020B0604020202020204" pitchFamily="34" charset="0"/>
              <a:buChar char="•"/>
            </a:pPr>
            <a:r>
              <a:rPr lang="en-US" sz="3600" dirty="0">
                <a:latin typeface="Gidole" panose="020B0604020202020204" charset="0"/>
              </a:rPr>
              <a:t>Is the correlation between sepal length and sepal width statistically different </a:t>
            </a:r>
            <a:r>
              <a:rPr lang="en-US" sz="3600">
                <a:latin typeface="Gidole" panose="020B0604020202020204" charset="0"/>
              </a:rPr>
              <a:t>from zero? </a:t>
            </a:r>
            <a:endParaRPr lang="en-US" sz="3600" dirty="0">
              <a:latin typeface="Gidole" panose="020B0604020202020204" charset="0"/>
            </a:endParaRPr>
          </a:p>
        </p:txBody>
      </p:sp>
    </p:spTree>
    <p:extLst>
      <p:ext uri="{BB962C8B-B14F-4D97-AF65-F5344CB8AC3E}">
        <p14:creationId xmlns:p14="http://schemas.microsoft.com/office/powerpoint/2010/main" val="380521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(Hypothetical) 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3340</TotalTime>
  <Words>7127</Words>
  <Application>Microsoft Office PowerPoint</Application>
  <PresentationFormat>Custom</PresentationFormat>
  <Paragraphs>632</Paragraphs>
  <Slides>89</Slides>
  <Notes>89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League Spartan Bold</vt:lpstr>
      <vt:lpstr>Roboto Mono</vt:lpstr>
      <vt:lpstr>League Spartan Italics</vt:lpstr>
      <vt:lpstr>Arial</vt:lpstr>
      <vt:lpstr>Calibri</vt:lpstr>
      <vt:lpstr>Open Sans Extra Bold</vt:lpstr>
      <vt:lpstr>Cambria Math</vt:lpstr>
      <vt:lpstr>League Spartan</vt:lpstr>
      <vt:lpstr>Gidole</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288</cp:revision>
  <dcterms:created xsi:type="dcterms:W3CDTF">2006-08-16T00:00:00Z</dcterms:created>
  <dcterms:modified xsi:type="dcterms:W3CDTF">2020-09-11T15:36:57Z</dcterms:modified>
  <dc:identifier>DADurESpNu8</dc:identifier>
</cp:coreProperties>
</file>